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253" autoAdjust="0"/>
  </p:normalViewPr>
  <p:slideViewPr>
    <p:cSldViewPr snapToGrid="0">
      <p:cViewPr varScale="1">
        <p:scale>
          <a:sx n="37" d="100"/>
          <a:sy n="37" d="100"/>
        </p:scale>
        <p:origin x="-105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A3883F-1DFF-724C-8201-9194ACE8B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875905-2F3F-CA4C-8AE7-0C19A3015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20E2B0-92AA-1544-B8FF-5301F217F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68114B-68F3-734E-ACBF-794B47F56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1B51BC-9567-404A-AB03-3DA8FF53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961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2FED18-41ED-064F-A685-E417ED49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3626CA-7ED2-7E44-9DBB-60D32D83C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147EE6-1DE9-EC49-ABED-389F349CC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95BB7B-C3BB-DF40-97BC-6E9EAD63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715133-8BE3-E94B-9690-A1A492F82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701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FF05705-EF87-A248-9429-FCB58733B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47EFB6-ECEC-9E45-9D1E-A1D337939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4DC502-3DB9-7848-8143-DD8FF660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6729FE-DDE4-1344-9FFE-72FA6BE48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C8BC02-580A-4B46-ACAB-FC1F4384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107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1F9D9-865C-FA44-BA09-E46D417D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3FEF14-5E38-F448-8D5D-878570B04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B38AA4-381B-7D4C-AF13-82AA9A87E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70195E-6C08-EF44-9505-7BC92C07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D0A713-ED7D-504A-868A-01ACD4F63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77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B9E8C-E6F9-2745-A480-974D5BF8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AABF69-8F69-6142-BB8B-1319D1886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82D89B-B8AA-8849-895E-416E21F0B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9031BE-B963-FD4B-A6C7-C08BF9F9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35AE99-F9BB-3747-9802-7179D4EE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8418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B20572-9600-464D-B280-BD138C466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48279-2D54-B245-BC5D-2DA1C95C2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63294E-187E-FD46-8263-B01191831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9DAD83-6C19-F940-BE2A-B92B0F23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5126C1-EB08-B748-A4A4-E02F2915D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3021958-3A25-C84C-8086-F6E16451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983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FBC48-83D5-A341-AD72-CAEDBD2C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1D9026B-72CC-484A-9724-EAEA96DFD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ADA2F2-A0B6-FE4A-B41B-03A94332D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632A46A-12DE-8147-9E3A-417AF2F4E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16FAEF8-C7D1-2944-9387-B4125C7A8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C7A1FE-0E65-E949-ADEE-A18E24A67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851884-69B1-1244-97A0-2192629B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A0F6A0E-C614-2F42-80DE-257FB98A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700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A349BD-1DB3-9640-8ADA-1AC691E55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6B8AE-F0BC-C64B-965F-948765B5A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378C420-E77D-9846-9289-7D010205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D14C1FE-9612-BD47-9793-AADF35203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510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37B58A2-2F25-3F4C-B856-3F6F24277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6CCF98C-4A2B-404F-839E-70171B62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D9661C-AF42-CE44-9CAC-7296C624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64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EE34E-12EE-2946-94EB-64E6E4C58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390167-E872-214E-A0EF-8D2C09D72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476B68-5A19-FF46-80FD-FB70D476E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DDAAFB-AF6F-FC46-AB2E-71486721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1D1472-FFBA-3447-997D-E33FE0DA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6D266B-7BA8-2A48-8325-B307F5574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886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D5A7BA-D2EF-E44F-96E0-BC06D6C53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F5C869-53E2-0A47-B298-8D85CF457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D315FFE-9D1D-0044-B4FC-ECC2CEF45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EA5AF9-AD28-CA4E-B054-92E94ED4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DC79D5-CE6F-9249-B892-361A4274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0B5996-F16B-314F-B5E3-88A1659C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273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31882B-5211-4242-ABFF-355B4206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6059D1-4B5B-9C49-BAB6-6E83843A8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835319-9B45-1047-9D8F-6809F1F04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D9C2A-E695-344F-820B-574A6DE36DCA}" type="datetimeFigureOut">
              <a:rPr lang="en-US" smtClean="0"/>
              <a:pPr/>
              <a:t>07/Nov/2017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3EA6E5-C914-B645-9BD8-22E7035CC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333C9-B8F2-B74A-980C-8F34F4C69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E47C-14B9-0045-A951-911F85F950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34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050" name="Picture 2" descr="demo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8525" y="4983271"/>
            <a:ext cx="5314950" cy="4762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8525" y="4608621"/>
            <a:ext cx="5314950" cy="476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080" y="4271331"/>
            <a:ext cx="5314950" cy="476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75621" y="4342206"/>
            <a:ext cx="4683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A8079441-BD93-0F4D-A180-0E65EEDCB03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N" sz="5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मीराकांत</a:t>
            </a:r>
            <a:r>
              <a:rPr lang="en-IN" sz="5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 </a:t>
            </a:r>
            <a:r>
              <a:rPr lang="en-IN" sz="5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और</a:t>
            </a:r>
            <a:r>
              <a:rPr lang="en-IN" sz="5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 </a:t>
            </a:r>
            <a:r>
              <a:rPr lang="en-IN" sz="5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नाटक</a:t>
            </a:r>
            <a:r>
              <a:rPr lang="en-IN" sz="5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 </a:t>
            </a:r>
            <a:r>
              <a:rPr lang="en-IN" sz="5000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नेपथ्यराग</a:t>
            </a:r>
            <a:r>
              <a:rPr lang="en-IN" sz="5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+mn-ea"/>
                <a:cs typeface="Aharoni" panose="02010803020104030203" pitchFamily="2" charset="-79"/>
              </a:rPr>
              <a:t>            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>
                <a:solidFill>
                  <a:schemeClr val="bg1"/>
                </a:solidFill>
              </a:rPr>
              <a:t/>
            </a:r>
            <a:br>
              <a:rPr lang="en-IN" dirty="0" smtClean="0">
                <a:solidFill>
                  <a:schemeClr val="bg1"/>
                </a:solidFill>
              </a:rPr>
            </a:br>
            <a:r>
              <a:rPr lang="en-IN" dirty="0" smtClean="0">
                <a:solidFill>
                  <a:schemeClr val="bg1"/>
                </a:solidFill>
              </a:rPr>
              <a:t/>
            </a:r>
            <a:br>
              <a:rPr lang="en-IN" dirty="0" smtClean="0">
                <a:solidFill>
                  <a:schemeClr val="bg1"/>
                </a:solidFill>
              </a:rPr>
            </a:br>
            <a:r>
              <a:rPr lang="en-IN" sz="3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Dr.Usha</a:t>
            </a:r>
            <a:r>
              <a:rPr lang="en-IN" sz="3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IN" sz="3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Kumari</a:t>
            </a:r>
            <a:r>
              <a:rPr lang="en-IN" sz="3000" smtClean="0">
                <a:solidFill>
                  <a:schemeClr val="bg1"/>
                </a:solidFill>
                <a:latin typeface="Arial Black" panose="020B0A04020102020204" pitchFamily="34" charset="0"/>
              </a:rPr>
              <a:t> J B</a:t>
            </a:r>
            <a:r>
              <a:rPr lang="en-IN" dirty="0" smtClean="0">
                <a:solidFill>
                  <a:schemeClr val="bg1"/>
                </a:solidFill>
              </a:rPr>
              <a:t/>
            </a:r>
            <a:br>
              <a:rPr lang="en-IN" dirty="0" smtClean="0">
                <a:solidFill>
                  <a:schemeClr val="bg1"/>
                </a:solidFill>
              </a:rPr>
            </a:br>
            <a:r>
              <a:rPr lang="en-IN" sz="3000" dirty="0" smtClean="0">
                <a:solidFill>
                  <a:schemeClr val="bg1"/>
                </a:solidFill>
              </a:rPr>
              <a:t>Assistant Professor</a:t>
            </a:r>
            <a:br>
              <a:rPr lang="en-IN" sz="3000" dirty="0" smtClean="0">
                <a:solidFill>
                  <a:schemeClr val="bg1"/>
                </a:solidFill>
              </a:rPr>
            </a:br>
            <a:r>
              <a:rPr lang="en-IN" sz="3000" dirty="0" smtClean="0">
                <a:solidFill>
                  <a:schemeClr val="bg1"/>
                </a:solidFill>
              </a:rPr>
              <a:t>Department of Hindi</a:t>
            </a:r>
            <a:br>
              <a:rPr lang="en-IN" sz="3000" dirty="0" smtClean="0">
                <a:solidFill>
                  <a:schemeClr val="bg1"/>
                </a:solidFill>
              </a:rPr>
            </a:br>
            <a:r>
              <a:rPr lang="en-IN" sz="3000" dirty="0" smtClean="0">
                <a:solidFill>
                  <a:schemeClr val="bg1"/>
                </a:solidFill>
              </a:rPr>
              <a:t>N.S.S. College </a:t>
            </a:r>
            <a:r>
              <a:rPr lang="en-IN" sz="3000" dirty="0" err="1" smtClean="0">
                <a:solidFill>
                  <a:schemeClr val="bg1"/>
                </a:solidFill>
              </a:rPr>
              <a:t>Pandalam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223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5841E-AE7D-754C-ACAA-0B126B82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0" y="0"/>
            <a:ext cx="6469038" cy="1325563"/>
          </a:xfrm>
        </p:spPr>
        <p:txBody>
          <a:bodyPr>
            <a:noAutofit/>
          </a:bodyPr>
          <a:lstStyle/>
          <a:p>
            <a:r>
              <a:rPr lang="en-IN" sz="6000" dirty="0" err="1">
                <a:latin typeface="Arial Black" panose="020B0A04020102020204" pitchFamily="34" charset="0"/>
              </a:rPr>
              <a:t>मीराकांत</a:t>
            </a:r>
            <a:r>
              <a:rPr lang="en-IN" sz="6000" dirty="0">
                <a:latin typeface="Arial Black" panose="020B0A04020102020204" pitchFamily="34" charset="0"/>
              </a:rPr>
              <a:t> </a:t>
            </a:r>
            <a:r>
              <a:rPr lang="en-IN" sz="6000" dirty="0" err="1">
                <a:latin typeface="Arial Black" panose="020B0A04020102020204" pitchFamily="34" charset="0"/>
              </a:rPr>
              <a:t>एक</a:t>
            </a:r>
            <a:r>
              <a:rPr lang="en-IN" sz="6000" dirty="0">
                <a:latin typeface="Arial Black" panose="020B0A04020102020204" pitchFamily="34" charset="0"/>
              </a:rPr>
              <a:t> </a:t>
            </a:r>
            <a:r>
              <a:rPr lang="en-IN" sz="6000" dirty="0" err="1">
                <a:latin typeface="Arial Black" panose="020B0A04020102020204" pitchFamily="34" charset="0"/>
              </a:rPr>
              <a:t>परिचय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E02C0C-653D-764B-A3C2-CC2065080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088645"/>
            <a:ext cx="6469037" cy="5571461"/>
          </a:xfrm>
        </p:spPr>
        <p:txBody>
          <a:bodyPr>
            <a:normAutofit/>
          </a:bodyPr>
          <a:lstStyle/>
          <a:p>
            <a:endParaRPr lang="en-IN" sz="2000" dirty="0"/>
          </a:p>
          <a:p>
            <a:r>
              <a:rPr lang="en-IN" sz="2000" dirty="0" err="1"/>
              <a:t>जन्म</a:t>
            </a:r>
            <a:r>
              <a:rPr lang="en-IN" sz="2000" dirty="0"/>
              <a:t> </a:t>
            </a:r>
            <a:r>
              <a:rPr lang="en-IN" sz="2000" dirty="0" err="1"/>
              <a:t>श्रीनगर</a:t>
            </a:r>
            <a:r>
              <a:rPr lang="en-IN" sz="2000" dirty="0"/>
              <a:t> १९५८ 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हुआ</a:t>
            </a:r>
            <a:endParaRPr lang="en-IN" sz="2000" dirty="0"/>
          </a:p>
          <a:p>
            <a:endParaRPr lang="en-IN" sz="2000" dirty="0" smtClean="0"/>
          </a:p>
          <a:p>
            <a:r>
              <a:rPr lang="en-IN" sz="2000" dirty="0" err="1" smtClean="0"/>
              <a:t>दिल्ली</a:t>
            </a:r>
            <a:r>
              <a:rPr lang="en-IN" sz="2000" dirty="0" smtClean="0"/>
              <a:t> </a:t>
            </a:r>
            <a:r>
              <a:rPr lang="en-IN" sz="2000" dirty="0" err="1"/>
              <a:t>विश्वविद्यालय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एम.ए</a:t>
            </a:r>
            <a:endParaRPr lang="en-IN" sz="2000" dirty="0"/>
          </a:p>
          <a:p>
            <a:endParaRPr lang="en-IN" sz="2000" dirty="0"/>
          </a:p>
          <a:p>
            <a:r>
              <a:rPr lang="en-IN" sz="2000" dirty="0" err="1"/>
              <a:t>जामिया</a:t>
            </a:r>
            <a:r>
              <a:rPr lang="en-IN" sz="2000" dirty="0"/>
              <a:t> </a:t>
            </a:r>
            <a:r>
              <a:rPr lang="en-IN" sz="2000" dirty="0" err="1"/>
              <a:t>इस्लामिया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 smtClean="0"/>
              <a:t>शोध</a:t>
            </a:r>
            <a:endParaRPr lang="en-IN" sz="2000" dirty="0" smtClean="0"/>
          </a:p>
          <a:p>
            <a:endParaRPr lang="en-IN" sz="2000" dirty="0"/>
          </a:p>
          <a:p>
            <a:r>
              <a:rPr lang="hi-IN" sz="2000" dirty="0"/>
              <a:t>मीराकांत’ 21वीं सदी के दौर में अपनी रचनाओं के माध्यम से वर्तमान समाज में स्त्री को नेपथ्य के माध्यम से समाज के सामने खड़ा करती हैं और पुरूष-सत्तामक समाज में प्रश्न-चिहृन लगाती हैं। </a:t>
            </a:r>
            <a:endParaRPr lang="en-US" sz="2000" dirty="0" smtClean="0"/>
          </a:p>
          <a:p>
            <a:endParaRPr lang="en-US" sz="2000" dirty="0"/>
          </a:p>
          <a:p>
            <a:r>
              <a:rPr lang="hi-IN" sz="2000" dirty="0" smtClean="0"/>
              <a:t>मीराकांत </a:t>
            </a:r>
            <a:r>
              <a:rPr lang="hi-IN" sz="2000" dirty="0"/>
              <a:t>हाशिए पर पड़ी स्त्री को केन्द्र में ला कर मंच पर स्थापित करना चाहती हैं। </a:t>
            </a:r>
            <a:endParaRPr lang="en-US" sz="2000" dirty="0"/>
          </a:p>
        </p:txBody>
      </p:sp>
      <p:pic>
        <p:nvPicPr>
          <p:cNvPr id="1026" name="Picture 2" descr="http://sablog.in/wp-content/uploads/2019/03/meera-K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1" y="172517"/>
            <a:ext cx="5190072" cy="648759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449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77AD3B-406D-4040-B2E1-AE9296E36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9546" y="98735"/>
            <a:ext cx="7292454" cy="1325563"/>
          </a:xfrm>
        </p:spPr>
        <p:txBody>
          <a:bodyPr>
            <a:noAutofit/>
          </a:bodyPr>
          <a:lstStyle/>
          <a:p>
            <a:r>
              <a:rPr lang="en-IN" sz="5500" dirty="0" err="1">
                <a:latin typeface="Arial Black" panose="020B0A04020102020204" pitchFamily="34" charset="0"/>
              </a:rPr>
              <a:t>मीराकांत</a:t>
            </a:r>
            <a:r>
              <a:rPr lang="en-IN" sz="5500" dirty="0">
                <a:latin typeface="Arial Black" panose="020B0A04020102020204" pitchFamily="34" charset="0"/>
              </a:rPr>
              <a:t> </a:t>
            </a:r>
            <a:r>
              <a:rPr lang="en-IN" sz="5500" dirty="0" err="1">
                <a:latin typeface="Arial Black" panose="020B0A04020102020204" pitchFamily="34" charset="0"/>
              </a:rPr>
              <a:t>के</a:t>
            </a:r>
            <a:r>
              <a:rPr lang="en-IN" sz="5500" dirty="0">
                <a:latin typeface="Arial Black" panose="020B0A04020102020204" pitchFamily="34" charset="0"/>
              </a:rPr>
              <a:t> </a:t>
            </a:r>
            <a:r>
              <a:rPr lang="en-IN" sz="5500" dirty="0" err="1">
                <a:latin typeface="Arial Black" panose="020B0A04020102020204" pitchFamily="34" charset="0"/>
              </a:rPr>
              <a:t>प्रमुख</a:t>
            </a:r>
            <a:r>
              <a:rPr lang="en-IN" sz="5500" dirty="0">
                <a:latin typeface="Arial Black" panose="020B0A04020102020204" pitchFamily="34" charset="0"/>
              </a:rPr>
              <a:t> </a:t>
            </a:r>
            <a:r>
              <a:rPr lang="en-IN" sz="5500" dirty="0" err="1">
                <a:latin typeface="Arial Black" panose="020B0A04020102020204" pitchFamily="34" charset="0"/>
              </a:rPr>
              <a:t>नाटक</a:t>
            </a:r>
            <a:endParaRPr lang="en-US" sz="55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D9F0E0-BEE3-A944-81BD-1C5BC954E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5302" y="1113440"/>
            <a:ext cx="6761898" cy="5519369"/>
          </a:xfrm>
        </p:spPr>
        <p:txBody>
          <a:bodyPr/>
          <a:lstStyle/>
          <a:p>
            <a:endParaRPr lang="en-IN" dirty="0"/>
          </a:p>
          <a:p>
            <a:r>
              <a:rPr lang="en-IN" dirty="0" err="1" smtClean="0"/>
              <a:t>ईहामृग</a:t>
            </a:r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नेपथ्यराग</a:t>
            </a:r>
            <a:endParaRPr lang="en-IN" dirty="0" smtClean="0"/>
          </a:p>
          <a:p>
            <a:endParaRPr lang="en-IN" dirty="0"/>
          </a:p>
          <a:p>
            <a:r>
              <a:rPr lang="en-IN" dirty="0" err="1"/>
              <a:t>भुवनेश्वर</a:t>
            </a:r>
            <a:r>
              <a:rPr lang="en-IN" dirty="0"/>
              <a:t> </a:t>
            </a:r>
            <a:r>
              <a:rPr lang="en-IN" dirty="0" err="1"/>
              <a:t>दर</a:t>
            </a:r>
            <a:r>
              <a:rPr lang="en-IN" dirty="0"/>
              <a:t> </a:t>
            </a:r>
            <a:r>
              <a:rPr lang="en-IN" dirty="0" err="1" smtClean="0"/>
              <a:t>भुवनेश्वर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err="1" smtClean="0"/>
              <a:t>काली</a:t>
            </a:r>
            <a:r>
              <a:rPr lang="en-IN" dirty="0" smtClean="0"/>
              <a:t> </a:t>
            </a:r>
            <a:r>
              <a:rPr lang="en-IN" dirty="0" err="1" smtClean="0"/>
              <a:t>बर्फ</a:t>
            </a:r>
            <a:endParaRPr lang="en-IN" dirty="0" smtClean="0"/>
          </a:p>
          <a:p>
            <a:endParaRPr lang="en-IN" dirty="0"/>
          </a:p>
          <a:p>
            <a:r>
              <a:rPr lang="en-IN" dirty="0" err="1"/>
              <a:t>मेघप्रश्न</a:t>
            </a:r>
            <a:endParaRPr lang="en-US" dirty="0"/>
          </a:p>
        </p:txBody>
      </p:sp>
      <p:pic>
        <p:nvPicPr>
          <p:cNvPr id="2050" name="Picture 2" descr="Ihamrag 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33" y="204716"/>
            <a:ext cx="2354739" cy="31903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2052" name="Picture 4" descr="http://www.meerakant.com/images/bhuv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72" y="204716"/>
            <a:ext cx="2385474" cy="30843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514072" y="3395091"/>
            <a:ext cx="2385474" cy="32377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2054" name="Picture 6" descr="http://www.meerakant.com/images/kaliBarfNata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92" y="3395094"/>
            <a:ext cx="2307280" cy="32377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41560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338" y="272954"/>
            <a:ext cx="9575042" cy="600502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sz="5600" dirty="0" err="1" smtClean="0">
                <a:latin typeface="Arial Black" panose="020B0A04020102020204" pitchFamily="34" charset="0"/>
              </a:rPr>
              <a:t>नेपथ्यराग</a:t>
            </a:r>
            <a:r>
              <a:rPr lang="en-IN" sz="5600" dirty="0">
                <a:latin typeface="Arial Black" panose="020B0A04020102020204" pitchFamily="34" charset="0"/>
              </a:rPr>
              <a:t/>
            </a:r>
            <a:br>
              <a:rPr lang="en-IN" sz="5600" dirty="0">
                <a:latin typeface="Arial Black" panose="020B0A04020102020204" pitchFamily="34" charset="0"/>
              </a:rPr>
            </a:br>
            <a:endParaRPr lang="en-US" sz="5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112" y="736979"/>
            <a:ext cx="7506269" cy="58958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hi-IN" sz="2000" dirty="0" smtClean="0"/>
              <a:t>उस </a:t>
            </a:r>
            <a:r>
              <a:rPr lang="hi-IN" sz="2000" dirty="0"/>
              <a:t>रागिनी की कथा है जो युग युगान्तर से समाजरूपी रंगमंच के केन्द्र में आने के लिए संघर्षरत </a:t>
            </a:r>
            <a:r>
              <a:rPr lang="hi-IN" sz="2000" dirty="0" smtClean="0"/>
              <a:t>है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hi-IN" sz="2000" dirty="0" smtClean="0"/>
              <a:t>  संघर्ष </a:t>
            </a:r>
            <a:r>
              <a:rPr lang="hi-IN" sz="2000" dirty="0"/>
              <a:t>को नाटक प्रस्तुत करता है इतिहास और पौराणिक आख्यान की देहरी पर प्रज्वलित एक दीपशिखा के माध्यम से जिसे नाम मिला है "खना</a:t>
            </a:r>
            <a:r>
              <a:rPr lang="hi-IN" sz="2000" dirty="0" smtClean="0"/>
              <a:t>"।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hi-IN" sz="2000" dirty="0" smtClean="0"/>
              <a:t>नाटक </a:t>
            </a:r>
            <a:r>
              <a:rPr lang="hi-IN" sz="2000" dirty="0"/>
              <a:t>में खना यानी एक प्रतिभावान, अध्यवसायी स्त्री की वेदना की कथा को पिरोया गया है</a:t>
            </a:r>
            <a:r>
              <a:rPr lang="hi-IN" sz="2000" dirty="0" smtClean="0"/>
              <a:t>।</a:t>
            </a:r>
            <a:endParaRPr lang="en-US" sz="2000" dirty="0" smtClean="0"/>
          </a:p>
          <a:p>
            <a:endParaRPr lang="en-US" sz="2000" dirty="0"/>
          </a:p>
          <a:p>
            <a:r>
              <a:rPr lang="hi-IN" sz="2000" dirty="0"/>
              <a:t>नाटक प्रतीकात्मक है क्योंकि वैचारिक अभिव्यक्‍ति से रहित स्त्री ही समाज को स्वीकार्य रही है। </a:t>
            </a:r>
            <a:endParaRPr lang="en-US" sz="2000" dirty="0" smtClean="0"/>
          </a:p>
          <a:p>
            <a:endParaRPr lang="en-US" sz="2000" dirty="0"/>
          </a:p>
          <a:p>
            <a:r>
              <a:rPr lang="hi-IN" sz="2000" dirty="0"/>
              <a:t>यह दृष्टिकोण पीढ़ी-दर-पीढ़ी पारम्परिक रूप से शताब्दियों से बहता चला आया है और इसने जनमानस में अपनी ज़मीन तलाश ली है।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68" y="109182"/>
            <a:ext cx="4128306" cy="6632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08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338" y="272954"/>
            <a:ext cx="9575042" cy="600502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sz="5600" dirty="0" err="1" smtClean="0">
                <a:latin typeface="Arial Black" panose="020B0A04020102020204" pitchFamily="34" charset="0"/>
              </a:rPr>
              <a:t>नेपथ्यराग</a:t>
            </a:r>
            <a:r>
              <a:rPr lang="en-IN" sz="5600" dirty="0">
                <a:latin typeface="Arial Black" panose="020B0A04020102020204" pitchFamily="34" charset="0"/>
              </a:rPr>
              <a:t/>
            </a:r>
            <a:br>
              <a:rPr lang="en-IN" sz="5600" dirty="0">
                <a:latin typeface="Arial Black" panose="020B0A04020102020204" pitchFamily="34" charset="0"/>
              </a:rPr>
            </a:br>
            <a:endParaRPr lang="en-US" sz="5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112" y="736979"/>
            <a:ext cx="7506269" cy="58958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hi-IN" sz="2000" dirty="0"/>
              <a:t>‘नेपथ्य राग’ का संसार जिन छवियों से निर्मित हुआ है वह इतिहास, वर्तमान और भविष्य तक विस्तार देता है। </a:t>
            </a:r>
            <a:endParaRPr lang="en-US" sz="2000" dirty="0" smtClean="0"/>
          </a:p>
          <a:p>
            <a:endParaRPr lang="en-US" sz="2000" dirty="0"/>
          </a:p>
          <a:p>
            <a:r>
              <a:rPr lang="hi-IN" sz="2000" dirty="0" smtClean="0"/>
              <a:t>प्रतिभाशाली </a:t>
            </a:r>
            <a:r>
              <a:rPr lang="hi-IN" sz="2000" dirty="0"/>
              <a:t>स्त्री के दुखद अन्त के दर्द व चुभन को शब्द देना नाटककार का उददेश्य है</a:t>
            </a:r>
            <a:r>
              <a:rPr lang="hi-IN" sz="2000" dirty="0" smtClean="0"/>
              <a:t>।</a:t>
            </a:r>
            <a:endParaRPr lang="en-US" sz="2000" dirty="0" smtClean="0"/>
          </a:p>
          <a:p>
            <a:endParaRPr lang="en-US" sz="2000" dirty="0"/>
          </a:p>
          <a:p>
            <a:r>
              <a:rPr lang="hi-IN" sz="2000" dirty="0"/>
              <a:t>‘खना’ की पीड़ा से इक्कीस्वी सदी की मेघा’ की वेदना तक विस्तार पाती है क्योकि उसके मूल में एक ही विचारधारा काम कर रही है- वैचारिक आभिव्यक्ति से रहित स्त्री ही समाज को स्वीकार्य रही है</a:t>
            </a:r>
            <a:r>
              <a:rPr lang="hi-IN" sz="2000" dirty="0" smtClean="0"/>
              <a:t>।</a:t>
            </a:r>
            <a:endParaRPr lang="en-US" sz="2000" dirty="0" smtClean="0"/>
          </a:p>
          <a:p>
            <a:endParaRPr lang="en-US" sz="2000" dirty="0"/>
          </a:p>
          <a:p>
            <a:r>
              <a:rPr lang="hi-IN" sz="2000" dirty="0"/>
              <a:t>नाटक का कथ्य विशेष वर्ग की स्त्री तक सीमित नही बल्कि एक सामान्य स्त्री आसपास की जिन्दगी से ली गयी स्त्री के दुख-दर्द का प्रार्तनिधित्व करता है </a:t>
            </a:r>
            <a:r>
              <a:rPr lang="en-US" sz="2000" dirty="0"/>
              <a:t>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68" y="109182"/>
            <a:ext cx="4128306" cy="6632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40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hanyavad à¤à¥ à¤²à¤¿à¤ à¤à¤®à¥à¤ à¤ªà¤°à¤¿à¤£à¤¾à¤®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hanyavad à¤à¥ à¤²à¤¿à¤ à¤à¤®à¥à¤ à¤ªà¤°à¤¿à¤£à¤¾à¤®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dhanyavad à¤à¥ à¤²à¤¿à¤ à¤à¤®à¥à¤ à¤ªà¤°à¤¿à¤£à¤¾à¤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44463"/>
            <a:ext cx="12192001" cy="7002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980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294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मीराकांत एक परिचय</vt:lpstr>
      <vt:lpstr>मीराकांत के प्रमुख नाटक</vt:lpstr>
      <vt:lpstr> नेपथ्यराग </vt:lpstr>
      <vt:lpstr> नेपथ्यराग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मीराकांत और नाटक नेपथ्यराग               Dr.Anjali.N Assistant Professor Department of Hindi N.S.S. College Pandalam</dc:title>
  <dc:creator>user</dc:creator>
  <cp:lastModifiedBy>user</cp:lastModifiedBy>
  <cp:revision>17</cp:revision>
  <dcterms:modified xsi:type="dcterms:W3CDTF">2017-11-07T11:33:19Z</dcterms:modified>
</cp:coreProperties>
</file>